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ijl, gemiddeld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F07617-3176-4B9A-A195-B27F0472F3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237" y="2157537"/>
            <a:ext cx="8679915" cy="1748729"/>
          </a:xfrm>
        </p:spPr>
        <p:txBody>
          <a:bodyPr>
            <a:normAutofit fontScale="90000"/>
          </a:bodyPr>
          <a:lstStyle/>
          <a:p>
            <a:r>
              <a:rPr lang="nl-NL" dirty="0"/>
              <a:t>Kopen &amp; Werken </a:t>
            </a:r>
            <a:br>
              <a:rPr lang="nl-NL" dirty="0"/>
            </a:br>
            <a:r>
              <a:rPr lang="nl-NL" dirty="0"/>
              <a:t>Hoofdstuk 4: </a:t>
            </a:r>
            <a:br>
              <a:rPr lang="nl-NL" dirty="0"/>
            </a:br>
            <a:r>
              <a:rPr lang="nl-NL" dirty="0"/>
              <a:t>Een eigen bedrijf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D1395FC-C01D-41AA-8F23-867D4C5319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14&amp;26-10-2020</a:t>
            </a:r>
          </a:p>
        </p:txBody>
      </p:sp>
    </p:spTree>
    <p:extLst>
      <p:ext uri="{BB962C8B-B14F-4D97-AF65-F5344CB8AC3E}">
        <p14:creationId xmlns:p14="http://schemas.microsoft.com/office/powerpoint/2010/main" val="140670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5C1A29-44DF-4837-9AAF-6FDCB13FD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Leerdoelen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AA1593D-7C54-4831-BDFA-721BC828C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Aan het einde van de les kun je:</a:t>
            </a:r>
            <a:br>
              <a:rPr lang="nl-NL" dirty="0"/>
            </a:br>
            <a:br>
              <a:rPr lang="nl-NL" dirty="0"/>
            </a:br>
            <a:r>
              <a:rPr lang="nl-NL" dirty="0"/>
              <a:t>- De verschillen tussen werken in loondienst en het werken als zelfstandige kunnen toelichten. </a:t>
            </a:r>
            <a:br>
              <a:rPr lang="nl-NL" dirty="0"/>
            </a:br>
            <a:br>
              <a:rPr lang="nl-NL" dirty="0"/>
            </a:br>
            <a:r>
              <a:rPr lang="nl-NL" dirty="0"/>
              <a:t>- De begrippen omzet, inkoopwaarde van de omzet, brutowinst, bedrijfskosten &amp; nettowinst herkennen. </a:t>
            </a:r>
            <a:br>
              <a:rPr lang="nl-NL" dirty="0"/>
            </a:br>
            <a:br>
              <a:rPr lang="nl-NL" dirty="0"/>
            </a:br>
            <a:r>
              <a:rPr lang="nl-NL" dirty="0"/>
              <a:t>- Het verschil tussen verwacht en werkelijk uit kunnen leggen.  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1812632-90BB-4E2E-8B2C-0259ADF5257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6362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CDEC1E-C228-43EE-80B5-5A1688B2D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Verschillen Loondienst vs. Zelfstandige 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B7028F6-12C1-4D68-8370-29EB020A3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25642" y="559093"/>
            <a:ext cx="6265088" cy="685800"/>
          </a:xfrm>
        </p:spPr>
        <p:txBody>
          <a:bodyPr/>
          <a:lstStyle/>
          <a:p>
            <a:r>
              <a:rPr lang="nl-NL" dirty="0"/>
              <a:t>loondienst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3D2203E-F313-47F6-B817-F285A25450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6095" y="1086339"/>
            <a:ext cx="6903938" cy="2176902"/>
          </a:xfrm>
        </p:spPr>
        <p:txBody>
          <a:bodyPr>
            <a:noAutofit/>
          </a:bodyPr>
          <a:lstStyle/>
          <a:p>
            <a:r>
              <a:rPr lang="nl-NL" sz="1600" dirty="0"/>
              <a:t>Iemand in loondienst, is een werknemer en is in dienst van een werkgever. </a:t>
            </a:r>
          </a:p>
          <a:p>
            <a:r>
              <a:rPr lang="nl-NL" sz="1600" dirty="0"/>
              <a:t>Iemand in loondienst ontvangt (maandelijks) loon.</a:t>
            </a:r>
          </a:p>
          <a:p>
            <a:r>
              <a:rPr lang="nl-NL" sz="1600" dirty="0"/>
              <a:t>Voordelen: Meer (baan)zekerheid, vast inkomen &amp; cao-voordelen.</a:t>
            </a:r>
            <a:br>
              <a:rPr lang="nl-NL" sz="1600" dirty="0"/>
            </a:br>
            <a:r>
              <a:rPr lang="nl-NL" sz="1600" dirty="0"/>
              <a:t>Nadelen: Minder vrijheid, minder invloed op werkzaamheden &amp; Loon in dienstverband is vaak minder dan winst uit onderneming. 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5011A86-C231-47EE-8F04-925932A4E7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25979" y="3086100"/>
            <a:ext cx="6264414" cy="685800"/>
          </a:xfrm>
        </p:spPr>
        <p:txBody>
          <a:bodyPr/>
          <a:lstStyle/>
          <a:p>
            <a:r>
              <a:rPr lang="nl-NL" dirty="0"/>
              <a:t>zelfstandige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C06D078F-BA80-4F72-8555-5F137B56BF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25642" y="3594163"/>
            <a:ext cx="6903937" cy="1704060"/>
          </a:xfrm>
        </p:spPr>
        <p:txBody>
          <a:bodyPr>
            <a:noAutofit/>
          </a:bodyPr>
          <a:lstStyle/>
          <a:p>
            <a:r>
              <a:rPr lang="nl-NL" sz="1600" dirty="0"/>
              <a:t>Een zelfstandige is de werkgever en heeft andere werknemers in dienst. </a:t>
            </a:r>
          </a:p>
          <a:p>
            <a:r>
              <a:rPr lang="nl-NL" sz="1600" dirty="0"/>
              <a:t>Een zelfstandige ontvangt ‘winst’ uit activiteiten van de eigen onderneming. </a:t>
            </a:r>
          </a:p>
          <a:p>
            <a:r>
              <a:rPr lang="nl-NL" sz="1600" dirty="0"/>
              <a:t>Voordelen: Meer vrijheid, meer invloed op werkzaamheden &amp; winst uit onderneming is vaak hoger. </a:t>
            </a:r>
            <a:br>
              <a:rPr lang="nl-NL" sz="1600" dirty="0"/>
            </a:br>
            <a:r>
              <a:rPr lang="nl-NL" sz="1600" dirty="0"/>
              <a:t>Nadelen: Minder (baan)zekerheid, geen vast inkomen &amp; geen/minder cao-voordelen.</a:t>
            </a:r>
          </a:p>
          <a:p>
            <a:r>
              <a:rPr lang="nl-NL" sz="1600" dirty="0"/>
              <a:t>ZZP’er: Zelfstandige zonder personeel. 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7C750278-68CE-4B78-9E0C-4AD94AE74261}"/>
              </a:ext>
            </a:extLst>
          </p:cNvPr>
          <p:cNvSpPr txBox="1"/>
          <p:nvPr/>
        </p:nvSpPr>
        <p:spPr>
          <a:xfrm>
            <a:off x="5113539" y="248575"/>
            <a:ext cx="6909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Menti.com (2106017)</a:t>
            </a:r>
          </a:p>
        </p:txBody>
      </p:sp>
    </p:spTree>
    <p:extLst>
      <p:ext uri="{BB962C8B-B14F-4D97-AF65-F5344CB8AC3E}">
        <p14:creationId xmlns:p14="http://schemas.microsoft.com/office/powerpoint/2010/main" val="4021806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uiExpand="1" build="p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E1B7CC-1FC5-4D1E-85F9-24C8A2B0B44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" y="123825"/>
            <a:ext cx="3500438" cy="1222375"/>
          </a:xfrm>
        </p:spPr>
        <p:txBody>
          <a:bodyPr/>
          <a:lstStyle/>
          <a:p>
            <a:r>
              <a:rPr lang="nl-NL" dirty="0"/>
              <a:t>Financieel Plan</a:t>
            </a:r>
          </a:p>
        </p:txBody>
      </p:sp>
      <p:graphicFrame>
        <p:nvGraphicFramePr>
          <p:cNvPr id="7" name="Tabel 5">
            <a:extLst>
              <a:ext uri="{FF2B5EF4-FFF2-40B4-BE49-F238E27FC236}">
                <a16:creationId xmlns:a16="http://schemas.microsoft.com/office/drawing/2014/main" id="{F1F79E4A-0C6D-44D9-A944-0A456E5F36E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4445912"/>
              </p:ext>
            </p:extLst>
          </p:nvPr>
        </p:nvGraphicFramePr>
        <p:xfrm>
          <a:off x="439835" y="4218280"/>
          <a:ext cx="10781538" cy="18542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782734">
                  <a:extLst>
                    <a:ext uri="{9D8B030D-6E8A-4147-A177-3AD203B41FA5}">
                      <a16:colId xmlns:a16="http://schemas.microsoft.com/office/drawing/2014/main" val="4663937"/>
                    </a:ext>
                  </a:extLst>
                </a:gridCol>
                <a:gridCol w="5998804">
                  <a:extLst>
                    <a:ext uri="{9D8B030D-6E8A-4147-A177-3AD203B41FA5}">
                      <a16:colId xmlns:a16="http://schemas.microsoft.com/office/drawing/2014/main" val="11554601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b="0" dirty="0"/>
                        <a:t>Omzet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Werkelijke Verkoopprijs x Werkelijk Aantal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815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Inkoopwaarde van de Omzet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Werkelijke Inkoopprijs x Werkelijk Aantal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405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Brutowinst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Omzet – Inkoopwaarde van de omzet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6138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Bedrijfskosten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Optelsom van Werkelijke Overige Kosten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6197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Nettowinst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Brutowinst – Bedrijfskosten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1982032"/>
                  </a:ext>
                </a:extLst>
              </a:tr>
            </a:tbl>
          </a:graphicData>
        </a:graphic>
      </p:graphicFrame>
      <p:cxnSp>
        <p:nvCxnSpPr>
          <p:cNvPr id="9" name="Rechte verbindingslijn 8">
            <a:extLst>
              <a:ext uri="{FF2B5EF4-FFF2-40B4-BE49-F238E27FC236}">
                <a16:creationId xmlns:a16="http://schemas.microsoft.com/office/drawing/2014/main" id="{23EBAC0B-5414-467D-B217-CDE5F63F221C}"/>
              </a:ext>
            </a:extLst>
          </p:cNvPr>
          <p:cNvCxnSpPr>
            <a:cxnSpLocks/>
          </p:cNvCxnSpPr>
          <p:nvPr/>
        </p:nvCxnSpPr>
        <p:spPr>
          <a:xfrm>
            <a:off x="535527" y="5019027"/>
            <a:ext cx="457801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10">
            <a:extLst>
              <a:ext uri="{FF2B5EF4-FFF2-40B4-BE49-F238E27FC236}">
                <a16:creationId xmlns:a16="http://schemas.microsoft.com/office/drawing/2014/main" id="{7576020D-DEE9-42D2-95F3-2128AB562A1D}"/>
              </a:ext>
            </a:extLst>
          </p:cNvPr>
          <p:cNvCxnSpPr/>
          <p:nvPr/>
        </p:nvCxnSpPr>
        <p:spPr>
          <a:xfrm>
            <a:off x="4867830" y="4864964"/>
            <a:ext cx="24570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11">
            <a:extLst>
              <a:ext uri="{FF2B5EF4-FFF2-40B4-BE49-F238E27FC236}">
                <a16:creationId xmlns:a16="http://schemas.microsoft.com/office/drawing/2014/main" id="{BC857DF7-DB40-4944-B373-CC30CBB690D6}"/>
              </a:ext>
            </a:extLst>
          </p:cNvPr>
          <p:cNvCxnSpPr>
            <a:cxnSpLocks/>
          </p:cNvCxnSpPr>
          <p:nvPr/>
        </p:nvCxnSpPr>
        <p:spPr>
          <a:xfrm>
            <a:off x="535527" y="5757354"/>
            <a:ext cx="457801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B4BB1894-DFAD-4366-B644-EF2AFA5C01D9}"/>
              </a:ext>
            </a:extLst>
          </p:cNvPr>
          <p:cNvCxnSpPr/>
          <p:nvPr/>
        </p:nvCxnSpPr>
        <p:spPr>
          <a:xfrm>
            <a:off x="4867830" y="5621045"/>
            <a:ext cx="24570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Tabel 5">
            <a:extLst>
              <a:ext uri="{FF2B5EF4-FFF2-40B4-BE49-F238E27FC236}">
                <a16:creationId xmlns:a16="http://schemas.microsoft.com/office/drawing/2014/main" id="{64173D72-0382-46AF-8F72-19CC6E6694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5032967"/>
              </p:ext>
            </p:extLst>
          </p:nvPr>
        </p:nvGraphicFramePr>
        <p:xfrm>
          <a:off x="439837" y="1589195"/>
          <a:ext cx="10781538" cy="18542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782733">
                  <a:extLst>
                    <a:ext uri="{9D8B030D-6E8A-4147-A177-3AD203B41FA5}">
                      <a16:colId xmlns:a16="http://schemas.microsoft.com/office/drawing/2014/main" val="4663937"/>
                    </a:ext>
                  </a:extLst>
                </a:gridCol>
                <a:gridCol w="5998805">
                  <a:extLst>
                    <a:ext uri="{9D8B030D-6E8A-4147-A177-3AD203B41FA5}">
                      <a16:colId xmlns:a16="http://schemas.microsoft.com/office/drawing/2014/main" val="11554601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b="0" dirty="0"/>
                        <a:t>Omzet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Verwachte Verkoopprijs x Verwachte Aantal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815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Inkoopwaarde van de Omzet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Verwachte Inkoopprijs x Verwachte aantal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405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Brutowinst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Omzet – Inkoopwaarde van de omzet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6138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Bedrijfskosten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Optelsom van Verwachte Overige Kosten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6197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Nettowinst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Brutowinst – Bedrijfskosten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1982032"/>
                  </a:ext>
                </a:extLst>
              </a:tr>
            </a:tbl>
          </a:graphicData>
        </a:graphic>
      </p:graphicFrame>
      <p:sp>
        <p:nvSpPr>
          <p:cNvPr id="15" name="Tekstvak 14">
            <a:extLst>
              <a:ext uri="{FF2B5EF4-FFF2-40B4-BE49-F238E27FC236}">
                <a16:creationId xmlns:a16="http://schemas.microsoft.com/office/drawing/2014/main" id="{6621DEE1-78BE-459A-A4B3-9D4AD7302914}"/>
              </a:ext>
            </a:extLst>
          </p:cNvPr>
          <p:cNvSpPr txBox="1"/>
          <p:nvPr/>
        </p:nvSpPr>
        <p:spPr>
          <a:xfrm>
            <a:off x="439836" y="1042155"/>
            <a:ext cx="7515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VERWACHT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F1DE31BA-4C32-49EE-A9D1-4623CFCD3201}"/>
              </a:ext>
            </a:extLst>
          </p:cNvPr>
          <p:cNvSpPr txBox="1"/>
          <p:nvPr/>
        </p:nvSpPr>
        <p:spPr>
          <a:xfrm>
            <a:off x="439834" y="3623961"/>
            <a:ext cx="7515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WERKELIJK</a:t>
            </a:r>
          </a:p>
        </p:txBody>
      </p:sp>
      <p:cxnSp>
        <p:nvCxnSpPr>
          <p:cNvPr id="20" name="Rechte verbindingslijn 19">
            <a:extLst>
              <a:ext uri="{FF2B5EF4-FFF2-40B4-BE49-F238E27FC236}">
                <a16:creationId xmlns:a16="http://schemas.microsoft.com/office/drawing/2014/main" id="{A7E1E59B-6AC8-4723-88E9-4FFD858E3098}"/>
              </a:ext>
            </a:extLst>
          </p:cNvPr>
          <p:cNvCxnSpPr>
            <a:cxnSpLocks/>
          </p:cNvCxnSpPr>
          <p:nvPr/>
        </p:nvCxnSpPr>
        <p:spPr>
          <a:xfrm>
            <a:off x="535527" y="2383839"/>
            <a:ext cx="457801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echte verbindingslijn 20">
            <a:extLst>
              <a:ext uri="{FF2B5EF4-FFF2-40B4-BE49-F238E27FC236}">
                <a16:creationId xmlns:a16="http://schemas.microsoft.com/office/drawing/2014/main" id="{A44C0C9C-2340-4010-8760-2F82B935DCC6}"/>
              </a:ext>
            </a:extLst>
          </p:cNvPr>
          <p:cNvCxnSpPr/>
          <p:nvPr/>
        </p:nvCxnSpPr>
        <p:spPr>
          <a:xfrm>
            <a:off x="4867830" y="2229775"/>
            <a:ext cx="24570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echte verbindingslijn 21">
            <a:extLst>
              <a:ext uri="{FF2B5EF4-FFF2-40B4-BE49-F238E27FC236}">
                <a16:creationId xmlns:a16="http://schemas.microsoft.com/office/drawing/2014/main" id="{72E0B2BE-2E3C-4DBA-B87F-85B184A68A74}"/>
              </a:ext>
            </a:extLst>
          </p:cNvPr>
          <p:cNvCxnSpPr>
            <a:cxnSpLocks/>
          </p:cNvCxnSpPr>
          <p:nvPr/>
        </p:nvCxnSpPr>
        <p:spPr>
          <a:xfrm>
            <a:off x="535527" y="3122166"/>
            <a:ext cx="457801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echte verbindingslijn 22">
            <a:extLst>
              <a:ext uri="{FF2B5EF4-FFF2-40B4-BE49-F238E27FC236}">
                <a16:creationId xmlns:a16="http://schemas.microsoft.com/office/drawing/2014/main" id="{086863E9-F657-4BFF-9353-B92BDE7755B8}"/>
              </a:ext>
            </a:extLst>
          </p:cNvPr>
          <p:cNvCxnSpPr/>
          <p:nvPr/>
        </p:nvCxnSpPr>
        <p:spPr>
          <a:xfrm>
            <a:off x="4867830" y="2994735"/>
            <a:ext cx="24570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0799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C9B392-65D1-4A10-8DEB-7203DBE76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Verwacht vs. Werkelijk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C89E8B5-126A-4FEE-896A-CDBB0A9595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Verwacht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4844341-2539-4E63-8502-BA75612E78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25305" y="1488984"/>
            <a:ext cx="6790470" cy="2206715"/>
          </a:xfrm>
        </p:spPr>
        <p:txBody>
          <a:bodyPr>
            <a:normAutofit fontScale="85000" lnSpcReduction="20000"/>
          </a:bodyPr>
          <a:lstStyle/>
          <a:p>
            <a:r>
              <a:rPr lang="nl-NL" dirty="0"/>
              <a:t>Waarom? </a:t>
            </a:r>
            <a:br>
              <a:rPr lang="nl-NL" dirty="0"/>
            </a:br>
            <a:r>
              <a:rPr lang="nl-NL" dirty="0">
                <a:sym typeface="Wingdings" panose="05000000000000000000" pitchFamily="2" charset="2"/>
              </a:rPr>
              <a:t> Om een schatting (begroting) te kunnen maken over wat wellicht de omzet, winst en kosten in de toekomst gaan worden. 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Voor wie?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 Interne &amp; Externe betrokken zoals het dagelijks en algemeen bestuur, aandeelhouders en investeerders. </a:t>
            </a:r>
            <a:endParaRPr lang="nl-NL" dirty="0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1D464E19-761F-4EE9-B726-CB0DC81869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25474" y="3618262"/>
            <a:ext cx="6264414" cy="685800"/>
          </a:xfrm>
        </p:spPr>
        <p:txBody>
          <a:bodyPr/>
          <a:lstStyle/>
          <a:p>
            <a:r>
              <a:rPr lang="nl-NL" dirty="0"/>
              <a:t>Werkelijk 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71F9B8B-760A-4480-A1B8-66E0303EF4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797328" cy="2287238"/>
          </a:xfrm>
        </p:spPr>
        <p:txBody>
          <a:bodyPr>
            <a:normAutofit fontScale="85000" lnSpcReduction="20000"/>
          </a:bodyPr>
          <a:lstStyle/>
          <a:p>
            <a:r>
              <a:rPr lang="nl-NL" dirty="0"/>
              <a:t>Waarom?</a:t>
            </a:r>
            <a:br>
              <a:rPr lang="nl-NL" dirty="0"/>
            </a:br>
            <a:r>
              <a:rPr lang="nl-NL" dirty="0">
                <a:sym typeface="Wingdings" panose="05000000000000000000" pitchFamily="2" charset="2"/>
              </a:rPr>
              <a:t> Om te kunnen beoordelen wat de werkelijke resultaten zijn m.b.t. de omzet, winst en kosten. 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 Om de werkelijke resultaten te kunnen vergelijken met de verwachte resultaten en daarmee kunnen analyseren waar de mee-en-tegenvallers door veroorzaakt werden. 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Voor wie?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 Interne &amp; Externe betrokken zoals het dagelijks en algemeen bestuur, aandeelhouders en investeerders.</a:t>
            </a:r>
          </a:p>
        </p:txBody>
      </p:sp>
    </p:spTree>
    <p:extLst>
      <p:ext uri="{BB962C8B-B14F-4D97-AF65-F5344CB8AC3E}">
        <p14:creationId xmlns:p14="http://schemas.microsoft.com/office/powerpoint/2010/main" val="3286030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3ED318-38AA-4093-9DA7-BBE962735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Zelf aan de slag 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FFB50C6-E058-4ABE-8C98-0DA2E7E517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Ronde 1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C75D838-A39F-48BD-8067-97A5284E73E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l-NL" dirty="0"/>
              <a:t>Eerste 10 minuten in alle stilte en zelfstandigheid aan de slag met Lesbrief A.</a:t>
            </a:r>
          </a:p>
          <a:p>
            <a:r>
              <a:rPr lang="nl-NL" dirty="0"/>
              <a:t>Er worden GEEN vragen gesteld aan elkaar en/of aan de docent. </a:t>
            </a:r>
          </a:p>
          <a:p>
            <a:r>
              <a:rPr lang="nl-NL" dirty="0"/>
              <a:t>Ben je eerder klaar? Begin met Lesbrief B. </a:t>
            </a:r>
          </a:p>
          <a:p>
            <a:r>
              <a:rPr lang="nl-NL" dirty="0"/>
              <a:t>Je mag ALLEEN </a:t>
            </a:r>
            <a:r>
              <a:rPr lang="nl-NL" dirty="0" err="1"/>
              <a:t>Learnbeat</a:t>
            </a:r>
            <a:r>
              <a:rPr lang="nl-NL" dirty="0"/>
              <a:t> gebruiken er zijn GEEN andere hulpmiddelen toegestaan. 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BDA8B62D-7E33-4ACC-BC26-E623BCFAB9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nl-NL" dirty="0"/>
              <a:t>Ronde 2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34FD1899-8840-4F46-AE29-DF765DF4906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l-NL" dirty="0"/>
              <a:t>Tweede 10 minuten mag je zachtjes, op fluistertoon, overleggen met de buurman/buurvrouw. </a:t>
            </a:r>
          </a:p>
          <a:p>
            <a:r>
              <a:rPr lang="nl-NL" dirty="0"/>
              <a:t>Heb je een vraag? Stel die aan de docent of aan de buurman/ buurvrouw</a:t>
            </a:r>
          </a:p>
          <a:p>
            <a:r>
              <a:rPr lang="nl-NL" dirty="0"/>
              <a:t>Ga door met Lesbrieven A &amp; B. </a:t>
            </a:r>
          </a:p>
          <a:p>
            <a:r>
              <a:rPr lang="nl-NL" dirty="0"/>
              <a:t>Je mag ALLEEN </a:t>
            </a:r>
            <a:r>
              <a:rPr lang="nl-NL" dirty="0" err="1"/>
              <a:t>Learnbeat</a:t>
            </a:r>
            <a:r>
              <a:rPr lang="nl-NL" dirty="0"/>
              <a:t> gebruiken er zijn GEEN andere hulpmiddelen toegestaan. </a:t>
            </a:r>
          </a:p>
        </p:txBody>
      </p:sp>
    </p:spTree>
    <p:extLst>
      <p:ext uri="{BB962C8B-B14F-4D97-AF65-F5344CB8AC3E}">
        <p14:creationId xmlns:p14="http://schemas.microsoft.com/office/powerpoint/2010/main" val="468959560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3025</TotalTime>
  <Words>515</Words>
  <Application>Microsoft Office PowerPoint</Application>
  <PresentationFormat>Breedbeeld</PresentationFormat>
  <Paragraphs>54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Calibri Light</vt:lpstr>
      <vt:lpstr>Rockwell</vt:lpstr>
      <vt:lpstr>Wingdings</vt:lpstr>
      <vt:lpstr>Atlas</vt:lpstr>
      <vt:lpstr>Kopen &amp; Werken  Hoofdstuk 4:  Een eigen bedrijf</vt:lpstr>
      <vt:lpstr>Leerdoelen</vt:lpstr>
      <vt:lpstr>Verschillen Loondienst vs. Zelfstandige </vt:lpstr>
      <vt:lpstr>Financieel Plan</vt:lpstr>
      <vt:lpstr>Verwacht vs. Werkelijk</vt:lpstr>
      <vt:lpstr>Zelf aan de slag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Kopen &amp; Werken  Hoofdstuk  4  Een eigen bedrijf</dc:title>
  <dc:creator>B. van Orsouw</dc:creator>
  <cp:lastModifiedBy>B. van Orsouw</cp:lastModifiedBy>
  <cp:revision>14</cp:revision>
  <dcterms:created xsi:type="dcterms:W3CDTF">2020-10-13T08:19:54Z</dcterms:created>
  <dcterms:modified xsi:type="dcterms:W3CDTF">2020-10-25T15:05:34Z</dcterms:modified>
</cp:coreProperties>
</file>